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9144000" cy="6858000" type="screen4x3"/>
  <p:notesSz cx="6858000" cy="9144000"/>
  <p:defaultTextStyle>
    <a:defPPr>
      <a:defRPr lang="pt-PT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FF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0739" autoAdjust="0"/>
    <p:restoredTop sz="94714" autoAdjust="0"/>
  </p:normalViewPr>
  <p:slideViewPr>
    <p:cSldViewPr showGuides="1">
      <p:cViewPr>
        <p:scale>
          <a:sx n="100" d="100"/>
          <a:sy n="100" d="100"/>
        </p:scale>
        <p:origin x="-1188" y="-15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A1C259E9-9256-4AAD-8C98-887164116C46}" type="datetimeFigureOut">
              <a:rPr lang="pt-PT"/>
              <a:pPr>
                <a:defRPr/>
              </a:pPr>
              <a:t>08-01-2010</a:t>
            </a:fld>
            <a:endParaRPr lang="pt-PT"/>
          </a:p>
        </p:txBody>
      </p:sp>
      <p:sp>
        <p:nvSpPr>
          <p:cNvPr id="4" name="Marcador de Posição da Imagem do Diapositivo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pt-PT" noProof="0" smtClean="0"/>
          </a:p>
        </p:txBody>
      </p:sp>
      <p:sp>
        <p:nvSpPr>
          <p:cNvPr id="5" name="Marcador de Posição de Nota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noProof="0" smtClean="0"/>
              <a:t>Clique para editar os estilos</a:t>
            </a:r>
          </a:p>
          <a:p>
            <a:pPr lvl="1"/>
            <a:r>
              <a:rPr lang="pt-PT" noProof="0" smtClean="0"/>
              <a:t>Segundo nível</a:t>
            </a:r>
          </a:p>
          <a:p>
            <a:pPr lvl="2"/>
            <a:r>
              <a:rPr lang="pt-PT" noProof="0" smtClean="0"/>
              <a:t>Terceiro nível</a:t>
            </a:r>
          </a:p>
          <a:p>
            <a:pPr lvl="3"/>
            <a:r>
              <a:rPr lang="pt-PT" noProof="0" smtClean="0"/>
              <a:t>Quarto nível</a:t>
            </a:r>
          </a:p>
          <a:p>
            <a:pPr lvl="4"/>
            <a:r>
              <a:rPr lang="pt-PT" noProof="0" smtClean="0"/>
              <a:t>Quinto nível</a:t>
            </a:r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302DBA65-9DF0-40CA-B42C-F74FA7C4586A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pt-PT" smtClean="0"/>
              <a:t>Faça clique para editar o estilo</a:t>
            </a:r>
            <a:endParaRPr lang="pt-P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6C5591-5625-4827-A1E6-F2172D3D1615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C081B6-33A7-4147-BD0A-59961127B329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33E0DD-F394-45FE-B9BC-300BD128BA1C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F1D62C-B3B3-43E6-B972-A9C25A6638BB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FC1793-17C6-4149-B08D-58D8E8E98F21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81483C-1934-42B0-84E1-621266F7B5A9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B723933-767D-488B-954A-FA980A786ABE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5B17D9-7C42-43F9-800B-1A7B5003240C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740889-2DBC-4B32-988C-8DA2B2BA91A2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pt-PT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74E49C-E497-4E35-A3C3-60FCB225DEAE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Clique para editar o estilo</a:t>
            </a:r>
            <a:endParaRPr lang="pt-PT"/>
          </a:p>
        </p:txBody>
      </p:sp>
      <p:sp>
        <p:nvSpPr>
          <p:cNvPr id="3" name="Marcador de Posição d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pt-PT" noProof="0" smtClean="0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88B89B-905E-4E04-B445-E356CC637E7B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t-PT" smtClean="0"/>
              <a:t>Clique para editar o estilo do título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t-PT" smtClean="0"/>
              <a:t>Clique para editar os estilos de texto do modelo global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pt-PT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ACF4A67B-6A31-4B67-A09A-B317FC163E0E}" type="slidenum">
              <a:rPr lang="pt-PT"/>
              <a:pPr>
                <a:defRPr/>
              </a:pPr>
              <a:t>‹#›</a:t>
            </a:fld>
            <a:endParaRPr lang="pt-P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pt-P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upo 25"/>
          <p:cNvGrpSpPr>
            <a:grpSpLocks/>
          </p:cNvGrpSpPr>
          <p:nvPr/>
        </p:nvGrpSpPr>
        <p:grpSpPr bwMode="auto">
          <a:xfrm>
            <a:off x="2781291" y="1887525"/>
            <a:ext cx="3576637" cy="3079750"/>
            <a:chOff x="3995738" y="2349500"/>
            <a:chExt cx="2089150" cy="1395413"/>
          </a:xfrm>
        </p:grpSpPr>
        <p:pic>
          <p:nvPicPr>
            <p:cNvPr id="3081" name="Picture 4"/>
            <p:cNvPicPr>
              <a:picLocks noChangeAspect="1" noChangeArrowheads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3995738" y="2349500"/>
              <a:ext cx="2089150" cy="139541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3" name="Oval 2"/>
            <p:cNvSpPr/>
            <p:nvPr/>
          </p:nvSpPr>
          <p:spPr>
            <a:xfrm>
              <a:off x="4443611" y="2835018"/>
              <a:ext cx="71400" cy="7192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4" name="Rectângulo 3"/>
            <p:cNvSpPr/>
            <p:nvPr/>
          </p:nvSpPr>
          <p:spPr>
            <a:xfrm>
              <a:off x="4416721" y="2801931"/>
              <a:ext cx="357001" cy="143137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600" b="1" dirty="0">
                  <a:solidFill>
                    <a:srgbClr val="FFFF00"/>
                  </a:solidFill>
                  <a:latin typeface="Calibri" pitchFamily="34" charset="0"/>
                </a:rPr>
                <a:t>Q8FKA7</a:t>
              </a:r>
            </a:p>
          </p:txBody>
        </p:sp>
        <p:sp>
          <p:nvSpPr>
            <p:cNvPr id="5" name="Oval 4"/>
            <p:cNvSpPr/>
            <p:nvPr/>
          </p:nvSpPr>
          <p:spPr>
            <a:xfrm>
              <a:off x="5886451" y="3291044"/>
              <a:ext cx="71400" cy="7120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3085" name="Rectângulo 5"/>
            <p:cNvSpPr>
              <a:spLocks noChangeArrowheads="1"/>
            </p:cNvSpPr>
            <p:nvPr/>
          </p:nvSpPr>
          <p:spPr bwMode="auto">
            <a:xfrm>
              <a:off x="5626145" y="3264892"/>
              <a:ext cx="409575" cy="4183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0" tIns="0" rIns="0" bIns="0">
              <a:spAutoFit/>
            </a:bodyPr>
            <a:lstStyle/>
            <a:p>
              <a:pPr algn="ctr"/>
              <a:r>
                <a:rPr lang="pt-PT" sz="600" b="1">
                  <a:solidFill>
                    <a:srgbClr val="FFFF00"/>
                  </a:solidFill>
                  <a:latin typeface="Calibri" pitchFamily="34" charset="0"/>
                </a:rPr>
                <a:t>Q8FJ50</a:t>
              </a:r>
            </a:p>
          </p:txBody>
        </p:sp>
        <p:sp>
          <p:nvSpPr>
            <p:cNvPr id="7" name="Oval 6"/>
            <p:cNvSpPr/>
            <p:nvPr/>
          </p:nvSpPr>
          <p:spPr>
            <a:xfrm>
              <a:off x="5040776" y="3268746"/>
              <a:ext cx="71400" cy="7120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3087" name="Rectângulo 7"/>
            <p:cNvSpPr>
              <a:spLocks noChangeArrowheads="1"/>
            </p:cNvSpPr>
            <p:nvPr/>
          </p:nvSpPr>
          <p:spPr bwMode="auto">
            <a:xfrm>
              <a:off x="4924292" y="3334048"/>
              <a:ext cx="136703" cy="4183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algn="ctr"/>
              <a:r>
                <a:rPr lang="pt-PT" sz="600" b="1">
                  <a:solidFill>
                    <a:srgbClr val="FFFF00"/>
                  </a:solidFill>
                  <a:latin typeface="Calibri" pitchFamily="34" charset="0"/>
                </a:rPr>
                <a:t>P61890</a:t>
              </a:r>
            </a:p>
          </p:txBody>
        </p:sp>
        <p:sp>
          <p:nvSpPr>
            <p:cNvPr id="9" name="Oval 8"/>
            <p:cNvSpPr/>
            <p:nvPr/>
          </p:nvSpPr>
          <p:spPr>
            <a:xfrm>
              <a:off x="4883140" y="2601969"/>
              <a:ext cx="71400" cy="7120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10" name="Rectângulo 9"/>
            <p:cNvSpPr/>
            <p:nvPr/>
          </p:nvSpPr>
          <p:spPr>
            <a:xfrm rot="10800000" flipV="1">
              <a:off x="4855322" y="2650161"/>
              <a:ext cx="329183" cy="6185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0" tIns="0" rIns="0" bIns="0" anchor="ctr"/>
            <a:lstStyle/>
            <a:p>
              <a:pPr algn="ctr">
                <a:defRPr/>
              </a:pPr>
              <a:r>
                <a:rPr lang="pt-PT" sz="600" b="1" dirty="0">
                  <a:solidFill>
                    <a:srgbClr val="FFFF00"/>
                  </a:solidFill>
                  <a:latin typeface="Calibri" pitchFamily="34" charset="0"/>
                </a:rPr>
                <a:t>P63286</a:t>
              </a:r>
            </a:p>
          </p:txBody>
        </p:sp>
        <p:sp>
          <p:nvSpPr>
            <p:cNvPr id="11" name="Oval 10"/>
            <p:cNvSpPr/>
            <p:nvPr/>
          </p:nvSpPr>
          <p:spPr>
            <a:xfrm>
              <a:off x="4394466" y="3551426"/>
              <a:ext cx="71400" cy="7120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12" name="Rectângulo 11"/>
            <p:cNvSpPr/>
            <p:nvPr/>
          </p:nvSpPr>
          <p:spPr>
            <a:xfrm>
              <a:off x="4138538" y="3476620"/>
              <a:ext cx="336600" cy="133068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400" b="1" dirty="0">
                  <a:solidFill>
                    <a:srgbClr val="FFFF00"/>
                  </a:solidFill>
                </a:rPr>
                <a:t>Q8FEY9</a:t>
              </a:r>
            </a:p>
          </p:txBody>
        </p:sp>
        <p:sp>
          <p:nvSpPr>
            <p:cNvPr id="13" name="Oval 12"/>
            <p:cNvSpPr/>
            <p:nvPr/>
          </p:nvSpPr>
          <p:spPr>
            <a:xfrm>
              <a:off x="4481630" y="3530566"/>
              <a:ext cx="46364" cy="46034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14" name="Rectângulo 13"/>
            <p:cNvSpPr/>
            <p:nvPr/>
          </p:nvSpPr>
          <p:spPr>
            <a:xfrm>
              <a:off x="4425994" y="3446410"/>
              <a:ext cx="335674" cy="149611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600" b="1" dirty="0">
                  <a:solidFill>
                    <a:srgbClr val="FFFF00"/>
                  </a:solidFill>
                  <a:latin typeface="Calibri" pitchFamily="34" charset="0"/>
                </a:rPr>
                <a:t>Q8FF18</a:t>
              </a:r>
            </a:p>
          </p:txBody>
        </p:sp>
        <p:sp>
          <p:nvSpPr>
            <p:cNvPr id="15" name="Oval 14"/>
            <p:cNvSpPr/>
            <p:nvPr/>
          </p:nvSpPr>
          <p:spPr>
            <a:xfrm>
              <a:off x="4319357" y="3588109"/>
              <a:ext cx="71400" cy="7120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16" name="Rectângulo 15"/>
            <p:cNvSpPr/>
            <p:nvPr/>
          </p:nvSpPr>
          <p:spPr>
            <a:xfrm>
              <a:off x="4027265" y="3611845"/>
              <a:ext cx="433965" cy="114366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400" b="1" dirty="0">
                  <a:solidFill>
                    <a:srgbClr val="FFFF00"/>
                  </a:solidFill>
                </a:rPr>
                <a:t>P63021</a:t>
              </a:r>
            </a:p>
          </p:txBody>
        </p:sp>
        <p:sp>
          <p:nvSpPr>
            <p:cNvPr id="17" name="Oval 16"/>
            <p:cNvSpPr/>
            <p:nvPr/>
          </p:nvSpPr>
          <p:spPr>
            <a:xfrm>
              <a:off x="5661124" y="3368727"/>
              <a:ext cx="71400" cy="7120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18" name="Rectângulo 17"/>
            <p:cNvSpPr/>
            <p:nvPr/>
          </p:nvSpPr>
          <p:spPr>
            <a:xfrm>
              <a:off x="5389432" y="3394621"/>
              <a:ext cx="617565" cy="136664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600" b="1" dirty="0">
                  <a:solidFill>
                    <a:srgbClr val="FFFF00"/>
                  </a:solidFill>
                  <a:latin typeface="Calibri" pitchFamily="34" charset="0"/>
                </a:rPr>
                <a:t>P63943/P83842</a:t>
              </a:r>
            </a:p>
          </p:txBody>
        </p:sp>
        <p:sp>
          <p:nvSpPr>
            <p:cNvPr id="21" name="Oval 20"/>
            <p:cNvSpPr/>
            <p:nvPr/>
          </p:nvSpPr>
          <p:spPr>
            <a:xfrm>
              <a:off x="4452884" y="3214800"/>
              <a:ext cx="46364" cy="46034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22" name="Rectângulo 21"/>
            <p:cNvSpPr/>
            <p:nvPr/>
          </p:nvSpPr>
          <p:spPr>
            <a:xfrm>
              <a:off x="4389830" y="3211203"/>
              <a:ext cx="359783" cy="109331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600" b="1" dirty="0">
                  <a:solidFill>
                    <a:srgbClr val="FFFF00"/>
                  </a:solidFill>
                  <a:latin typeface="Calibri" pitchFamily="34" charset="0"/>
                </a:rPr>
                <a:t>Q8FCA0</a:t>
              </a:r>
            </a:p>
          </p:txBody>
        </p:sp>
      </p:grpSp>
      <p:sp>
        <p:nvSpPr>
          <p:cNvPr id="3075" name="CaixaDeTexto 22"/>
          <p:cNvSpPr txBox="1">
            <a:spLocks noChangeArrowheads="1"/>
          </p:cNvSpPr>
          <p:nvPr/>
        </p:nvSpPr>
        <p:spPr bwMode="auto">
          <a:xfrm>
            <a:off x="4322753" y="1652575"/>
            <a:ext cx="488950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ctr">
            <a:spAutoFit/>
          </a:bodyPr>
          <a:lstStyle/>
          <a:p>
            <a:pPr algn="ctr"/>
            <a:r>
              <a:rPr lang="pt-PT" sz="1200" b="1" dirty="0">
                <a:latin typeface="Times New Roman" pitchFamily="18" charset="0"/>
                <a:cs typeface="Times New Roman" pitchFamily="18" charset="0"/>
              </a:rPr>
              <a:t>IEF</a:t>
            </a:r>
          </a:p>
        </p:txBody>
      </p:sp>
      <p:sp>
        <p:nvSpPr>
          <p:cNvPr id="3076" name="CaixaDeTexto 23"/>
          <p:cNvSpPr txBox="1">
            <a:spLocks noChangeArrowheads="1"/>
          </p:cNvSpPr>
          <p:nvPr/>
        </p:nvSpPr>
        <p:spPr bwMode="auto">
          <a:xfrm>
            <a:off x="2781291" y="1633525"/>
            <a:ext cx="214312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ctr">
            <a:spAutoFit/>
          </a:bodyPr>
          <a:lstStyle/>
          <a:p>
            <a:pPr algn="ctr"/>
            <a:r>
              <a:rPr lang="pt-PT" sz="1200" b="1" dirty="0">
                <a:latin typeface="Times New Roman" pitchFamily="18" charset="0"/>
                <a:cs typeface="Times New Roman" pitchFamily="18" charset="0"/>
              </a:rPr>
              <a:t>3</a:t>
            </a:r>
          </a:p>
        </p:txBody>
      </p:sp>
      <p:sp>
        <p:nvSpPr>
          <p:cNvPr id="3077" name="CaixaDeTexto 24"/>
          <p:cNvSpPr txBox="1">
            <a:spLocks noChangeArrowheads="1"/>
          </p:cNvSpPr>
          <p:nvPr/>
        </p:nvSpPr>
        <p:spPr bwMode="auto">
          <a:xfrm>
            <a:off x="6091228" y="1636700"/>
            <a:ext cx="214313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ctr">
            <a:spAutoFit/>
          </a:bodyPr>
          <a:lstStyle/>
          <a:p>
            <a:pPr algn="ctr"/>
            <a:r>
              <a:rPr lang="pt-PT" sz="1200" b="1" dirty="0">
                <a:latin typeface="Times New Roman" pitchFamily="18" charset="0"/>
                <a:cs typeface="Times New Roman" pitchFamily="18" charset="0"/>
              </a:rPr>
              <a:t>10</a:t>
            </a:r>
          </a:p>
        </p:txBody>
      </p:sp>
      <p:sp>
        <p:nvSpPr>
          <p:cNvPr id="26" name="CaixaDeTexto 25"/>
          <p:cNvSpPr txBox="1"/>
          <p:nvPr/>
        </p:nvSpPr>
        <p:spPr>
          <a:xfrm>
            <a:off x="2528872" y="3028938"/>
            <a:ext cx="184666" cy="785818"/>
          </a:xfrm>
          <a:prstGeom prst="rect">
            <a:avLst/>
          </a:prstGeom>
          <a:noFill/>
        </p:spPr>
        <p:txBody>
          <a:bodyPr vert="vert270" lIns="0" tIns="0" rIns="0" bIns="0" anchor="ctr">
            <a:spAutoFit/>
          </a:bodyPr>
          <a:lstStyle/>
          <a:p>
            <a:pPr algn="ctr">
              <a:defRPr/>
            </a:pPr>
            <a:r>
              <a:rPr lang="pt-PT" sz="1200" b="1" dirty="0">
                <a:latin typeface="Times New Roman" pitchFamily="18" charset="0"/>
                <a:cs typeface="Times New Roman" pitchFamily="18" charset="0"/>
              </a:rPr>
              <a:t>SDS-PAGE</a:t>
            </a:r>
          </a:p>
        </p:txBody>
      </p:sp>
      <p:cxnSp>
        <p:nvCxnSpPr>
          <p:cNvPr id="28" name="Conexão recta unidireccional 27"/>
          <p:cNvCxnSpPr/>
          <p:nvPr/>
        </p:nvCxnSpPr>
        <p:spPr>
          <a:xfrm>
            <a:off x="2779703" y="1843075"/>
            <a:ext cx="3529013" cy="1588"/>
          </a:xfrm>
          <a:prstGeom prst="straightConnector1">
            <a:avLst/>
          </a:prstGeom>
          <a:ln w="9525">
            <a:solidFill>
              <a:schemeClr val="tx1"/>
            </a:solidFill>
            <a:headEnd type="stealth" w="med" len="lg"/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exão recta unidireccional 30"/>
          <p:cNvCxnSpPr/>
          <p:nvPr/>
        </p:nvCxnSpPr>
        <p:spPr>
          <a:xfrm rot="5400000">
            <a:off x="1197760" y="3431369"/>
            <a:ext cx="3071812" cy="0"/>
          </a:xfrm>
          <a:prstGeom prst="straightConnector1">
            <a:avLst/>
          </a:prstGeom>
          <a:ln w="9525">
            <a:solidFill>
              <a:schemeClr val="tx1"/>
            </a:solidFill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 Box 34"/>
          <p:cNvSpPr txBox="1">
            <a:spLocks noChangeArrowheads="1"/>
          </p:cNvSpPr>
          <p:nvPr/>
        </p:nvSpPr>
        <p:spPr bwMode="auto">
          <a:xfrm>
            <a:off x="306660" y="5929330"/>
            <a:ext cx="8503995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s-ES" sz="1400" dirty="0" smtClean="0">
                <a:latin typeface="Times New Roman" pitchFamily="18" charset="0"/>
              </a:rPr>
              <a:t>Figure </a:t>
            </a:r>
            <a:r>
              <a:rPr lang="es-ES" sz="1400" dirty="0" smtClean="0">
                <a:latin typeface="Times New Roman" pitchFamily="18" charset="0"/>
              </a:rPr>
              <a:t>2. </a:t>
            </a:r>
            <a:r>
              <a:rPr lang="es-ES" sz="1400" dirty="0" smtClean="0">
                <a:latin typeface="Times New Roman" pitchFamily="18" charset="0"/>
              </a:rPr>
              <a:t>2-DE </a:t>
            </a:r>
            <a:r>
              <a:rPr lang="es-ES" sz="1400" dirty="0">
                <a:latin typeface="Times New Roman" pitchFamily="18" charset="0"/>
              </a:rPr>
              <a:t>gel </a:t>
            </a:r>
            <a:r>
              <a:rPr lang="es-ES" sz="1400" dirty="0" err="1">
                <a:latin typeface="Times New Roman" pitchFamily="18" charset="0"/>
              </a:rPr>
              <a:t>image</a:t>
            </a:r>
            <a:r>
              <a:rPr lang="es-ES" sz="1400" dirty="0">
                <a:latin typeface="Times New Roman" pitchFamily="18" charset="0"/>
              </a:rPr>
              <a:t> of </a:t>
            </a:r>
            <a:r>
              <a:rPr lang="es-ES" sz="1400" i="1" dirty="0" smtClean="0">
                <a:latin typeface="Times New Roman" pitchFamily="18" charset="0"/>
              </a:rPr>
              <a:t>E. </a:t>
            </a:r>
            <a:r>
              <a:rPr lang="es-ES" sz="1400" i="1" dirty="0" err="1" smtClean="0">
                <a:latin typeface="Times New Roman" pitchFamily="18" charset="0"/>
              </a:rPr>
              <a:t>coli</a:t>
            </a:r>
            <a:r>
              <a:rPr lang="es-ES" sz="1400" i="1" dirty="0" smtClean="0">
                <a:latin typeface="Times New Roman" pitchFamily="18" charset="0"/>
              </a:rPr>
              <a:t> </a:t>
            </a:r>
            <a:r>
              <a:rPr lang="es-ES" sz="1400" dirty="0" err="1" smtClean="0">
                <a:latin typeface="Times New Roman" pitchFamily="18" charset="0"/>
              </a:rPr>
              <a:t>sample</a:t>
            </a:r>
            <a:r>
              <a:rPr lang="es-ES" sz="1400" dirty="0" smtClean="0">
                <a:latin typeface="Times New Roman" pitchFamily="18" charset="0"/>
              </a:rPr>
              <a:t> </a:t>
            </a:r>
            <a:r>
              <a:rPr lang="es-ES" sz="1400" dirty="0" smtClean="0">
                <a:latin typeface="Times New Roman" pitchFamily="18" charset="0"/>
              </a:rPr>
              <a:t>GV5</a:t>
            </a:r>
            <a:r>
              <a:rPr lang="en-US" sz="1400" dirty="0" smtClean="0">
                <a:latin typeface="Times New Roman" pitchFamily="18" charset="0"/>
              </a:rPr>
              <a:t>. (A) Accession numbers of proteins related to </a:t>
            </a:r>
            <a:r>
              <a:rPr lang="en-US" sz="1400" i="1" dirty="0" smtClean="0">
                <a:latin typeface="Times New Roman" pitchFamily="18" charset="0"/>
              </a:rPr>
              <a:t>E. coli </a:t>
            </a:r>
            <a:r>
              <a:rPr lang="en-US" sz="1400" dirty="0" smtClean="0">
                <a:latin typeface="Times New Roman" pitchFamily="18" charset="0"/>
              </a:rPr>
              <a:t>serotype O6. </a:t>
            </a:r>
            <a:endParaRPr lang="es-ES" sz="1400" dirty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upo 13"/>
          <p:cNvGrpSpPr>
            <a:grpSpLocks/>
          </p:cNvGrpSpPr>
          <p:nvPr/>
        </p:nvGrpSpPr>
        <p:grpSpPr bwMode="auto">
          <a:xfrm>
            <a:off x="2710473" y="1882763"/>
            <a:ext cx="3719512" cy="3222625"/>
            <a:chOff x="3995738" y="2349500"/>
            <a:chExt cx="2089150" cy="1395413"/>
          </a:xfrm>
        </p:grpSpPr>
        <p:pic>
          <p:nvPicPr>
            <p:cNvPr id="4105" name="Picture 4"/>
            <p:cNvPicPr>
              <a:picLocks noChangeAspect="1" noChangeArrowheads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3995738" y="2349500"/>
              <a:ext cx="2089150" cy="139541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3" name="Oval 2"/>
            <p:cNvSpPr/>
            <p:nvPr/>
          </p:nvSpPr>
          <p:spPr>
            <a:xfrm>
              <a:off x="5886049" y="3290545"/>
              <a:ext cx="72224" cy="7148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4" name="Rectângulo 3"/>
            <p:cNvSpPr/>
            <p:nvPr/>
          </p:nvSpPr>
          <p:spPr>
            <a:xfrm>
              <a:off x="5667593" y="3233491"/>
              <a:ext cx="317430" cy="106547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600" b="1" dirty="0">
                  <a:solidFill>
                    <a:srgbClr val="FFFF00"/>
                  </a:solidFill>
                  <a:latin typeface="Calibri" pitchFamily="34" charset="0"/>
                </a:rPr>
                <a:t>Q7AFV7</a:t>
              </a:r>
            </a:p>
          </p:txBody>
        </p:sp>
        <p:sp>
          <p:nvSpPr>
            <p:cNvPr id="5" name="Oval 4"/>
            <p:cNvSpPr/>
            <p:nvPr/>
          </p:nvSpPr>
          <p:spPr>
            <a:xfrm>
              <a:off x="4571748" y="3638367"/>
              <a:ext cx="71332" cy="7148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6" name="Rectângulo 5"/>
            <p:cNvSpPr/>
            <p:nvPr/>
          </p:nvSpPr>
          <p:spPr>
            <a:xfrm>
              <a:off x="4559265" y="3573064"/>
              <a:ext cx="329021" cy="1477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600" b="1" dirty="0">
                  <a:solidFill>
                    <a:srgbClr val="FFFF00"/>
                  </a:solidFill>
                  <a:latin typeface="Calibri" pitchFamily="34" charset="0"/>
                </a:rPr>
                <a:t>Q8X4B4</a:t>
              </a:r>
            </a:p>
          </p:txBody>
        </p:sp>
        <p:sp>
          <p:nvSpPr>
            <p:cNvPr id="7" name="Oval 6"/>
            <p:cNvSpPr/>
            <p:nvPr/>
          </p:nvSpPr>
          <p:spPr>
            <a:xfrm>
              <a:off x="5586453" y="2981217"/>
              <a:ext cx="46366" cy="46055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8" name="Rectângulo 7"/>
            <p:cNvSpPr/>
            <p:nvPr/>
          </p:nvSpPr>
          <p:spPr>
            <a:xfrm>
              <a:off x="5515120" y="2911102"/>
              <a:ext cx="362012" cy="123731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600" b="1" dirty="0">
                  <a:solidFill>
                    <a:srgbClr val="FFFF00"/>
                  </a:solidFill>
                  <a:latin typeface="Calibri" pitchFamily="34" charset="0"/>
                </a:rPr>
                <a:t>Q8XA55</a:t>
              </a:r>
            </a:p>
          </p:txBody>
        </p:sp>
        <p:sp>
          <p:nvSpPr>
            <p:cNvPr id="9" name="Oval 8"/>
            <p:cNvSpPr/>
            <p:nvPr/>
          </p:nvSpPr>
          <p:spPr>
            <a:xfrm>
              <a:off x="5828983" y="3371657"/>
              <a:ext cx="71332" cy="7148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10" name="Rectângulo 9"/>
            <p:cNvSpPr/>
            <p:nvPr/>
          </p:nvSpPr>
          <p:spPr>
            <a:xfrm>
              <a:off x="5596260" y="3375782"/>
              <a:ext cx="327238" cy="1477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anchor="ctr"/>
            <a:lstStyle/>
            <a:p>
              <a:pPr algn="ctr">
                <a:defRPr/>
              </a:pPr>
              <a:r>
                <a:rPr lang="pt-PT" sz="600" b="1" dirty="0">
                  <a:solidFill>
                    <a:srgbClr val="FFFF00"/>
                  </a:solidFill>
                  <a:latin typeface="Calibri" pitchFamily="34" charset="0"/>
                </a:rPr>
                <a:t>Q8XDE7</a:t>
              </a:r>
            </a:p>
          </p:txBody>
        </p:sp>
        <p:sp>
          <p:nvSpPr>
            <p:cNvPr id="11" name="Oval 10"/>
            <p:cNvSpPr/>
            <p:nvPr/>
          </p:nvSpPr>
          <p:spPr>
            <a:xfrm>
              <a:off x="4764346" y="3676861"/>
              <a:ext cx="45474" cy="46055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  <p:sp>
          <p:nvSpPr>
            <p:cNvPr id="12" name="Oval 11"/>
            <p:cNvSpPr/>
            <p:nvPr/>
          </p:nvSpPr>
          <p:spPr>
            <a:xfrm>
              <a:off x="4685880" y="3667238"/>
              <a:ext cx="72224" cy="71489"/>
            </a:xfrm>
            <a:prstGeom prst="ellipse">
              <a:avLst/>
            </a:prstGeom>
            <a:noFill/>
            <a:ln w="3175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pt-PT"/>
            </a:p>
          </p:txBody>
        </p:sp>
      </p:grpSp>
      <p:sp>
        <p:nvSpPr>
          <p:cNvPr id="4099" name="CaixaDeTexto 13"/>
          <p:cNvSpPr txBox="1">
            <a:spLocks noChangeArrowheads="1"/>
          </p:cNvSpPr>
          <p:nvPr/>
        </p:nvSpPr>
        <p:spPr bwMode="auto">
          <a:xfrm>
            <a:off x="4472598" y="1657338"/>
            <a:ext cx="214312" cy="153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ctr">
            <a:spAutoFit/>
          </a:bodyPr>
          <a:lstStyle/>
          <a:p>
            <a:pPr algn="ctr"/>
            <a:r>
              <a:rPr lang="pt-PT" sz="1000" b="1" dirty="0">
                <a:latin typeface="Times New Roman" pitchFamily="18" charset="0"/>
                <a:cs typeface="Times New Roman" pitchFamily="18" charset="0"/>
              </a:rPr>
              <a:t>IEF</a:t>
            </a:r>
          </a:p>
        </p:txBody>
      </p:sp>
      <p:sp>
        <p:nvSpPr>
          <p:cNvPr id="4100" name="CaixaDeTexto 14"/>
          <p:cNvSpPr txBox="1">
            <a:spLocks noChangeArrowheads="1"/>
          </p:cNvSpPr>
          <p:nvPr/>
        </p:nvSpPr>
        <p:spPr bwMode="auto">
          <a:xfrm>
            <a:off x="2705710" y="1657338"/>
            <a:ext cx="214313" cy="153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ctr">
            <a:spAutoFit/>
          </a:bodyPr>
          <a:lstStyle/>
          <a:p>
            <a:pPr algn="ctr"/>
            <a:r>
              <a:rPr lang="pt-PT" sz="1000" b="1" dirty="0">
                <a:latin typeface="Times New Roman" pitchFamily="18" charset="0"/>
                <a:cs typeface="Times New Roman" pitchFamily="18" charset="0"/>
              </a:rPr>
              <a:t>3</a:t>
            </a:r>
          </a:p>
        </p:txBody>
      </p:sp>
      <p:sp>
        <p:nvSpPr>
          <p:cNvPr id="4101" name="CaixaDeTexto 15"/>
          <p:cNvSpPr txBox="1">
            <a:spLocks noChangeArrowheads="1"/>
          </p:cNvSpPr>
          <p:nvPr/>
        </p:nvSpPr>
        <p:spPr bwMode="auto">
          <a:xfrm>
            <a:off x="6183923" y="1660513"/>
            <a:ext cx="214312" cy="152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ctr">
            <a:spAutoFit/>
          </a:bodyPr>
          <a:lstStyle/>
          <a:p>
            <a:pPr algn="ctr"/>
            <a:r>
              <a:rPr lang="pt-PT" sz="1000" b="1">
                <a:latin typeface="Times New Roman" pitchFamily="18" charset="0"/>
                <a:cs typeface="Times New Roman" pitchFamily="18" charset="0"/>
              </a:rPr>
              <a:t>10</a:t>
            </a:r>
          </a:p>
        </p:txBody>
      </p:sp>
      <p:cxnSp>
        <p:nvCxnSpPr>
          <p:cNvPr id="17" name="Conexão recta unidireccional 16"/>
          <p:cNvCxnSpPr/>
          <p:nvPr/>
        </p:nvCxnSpPr>
        <p:spPr>
          <a:xfrm>
            <a:off x="2721585" y="1844663"/>
            <a:ext cx="3671888" cy="1588"/>
          </a:xfrm>
          <a:prstGeom prst="straightConnector1">
            <a:avLst/>
          </a:prstGeom>
          <a:ln w="9525">
            <a:solidFill>
              <a:schemeClr val="tx1"/>
            </a:solidFill>
            <a:headEnd type="stealth" w="med" len="lg"/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CaixaDeTexto 17"/>
          <p:cNvSpPr txBox="1"/>
          <p:nvPr/>
        </p:nvSpPr>
        <p:spPr>
          <a:xfrm>
            <a:off x="2524111" y="3071875"/>
            <a:ext cx="153888" cy="714380"/>
          </a:xfrm>
          <a:prstGeom prst="rect">
            <a:avLst/>
          </a:prstGeom>
          <a:noFill/>
        </p:spPr>
        <p:txBody>
          <a:bodyPr vert="vert270" lIns="0" tIns="0" rIns="0" bIns="0" anchor="ctr">
            <a:spAutoFit/>
          </a:bodyPr>
          <a:lstStyle/>
          <a:p>
            <a:pPr algn="ctr">
              <a:defRPr/>
            </a:pPr>
            <a:r>
              <a:rPr lang="pt-PT" sz="1000" b="1" dirty="0">
                <a:latin typeface="Times New Roman" pitchFamily="18" charset="0"/>
                <a:cs typeface="Times New Roman" pitchFamily="18" charset="0"/>
              </a:rPr>
              <a:t>SDS-PAGE</a:t>
            </a:r>
          </a:p>
        </p:txBody>
      </p:sp>
      <p:cxnSp>
        <p:nvCxnSpPr>
          <p:cNvPr id="19" name="Conexão recta unidireccional 18"/>
          <p:cNvCxnSpPr/>
          <p:nvPr/>
        </p:nvCxnSpPr>
        <p:spPr>
          <a:xfrm rot="5400000">
            <a:off x="1080110" y="3490901"/>
            <a:ext cx="3203575" cy="0"/>
          </a:xfrm>
          <a:prstGeom prst="straightConnector1">
            <a:avLst/>
          </a:prstGeom>
          <a:ln w="9525">
            <a:solidFill>
              <a:schemeClr val="tx1"/>
            </a:solidFill>
            <a:headEnd type="none"/>
            <a:tailEnd type="stealth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 Box 34"/>
          <p:cNvSpPr txBox="1">
            <a:spLocks noChangeArrowheads="1"/>
          </p:cNvSpPr>
          <p:nvPr/>
        </p:nvSpPr>
        <p:spPr bwMode="auto">
          <a:xfrm>
            <a:off x="306660" y="5929330"/>
            <a:ext cx="8907951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s-ES" sz="1400" dirty="0" smtClean="0">
                <a:latin typeface="Times New Roman" pitchFamily="18" charset="0"/>
              </a:rPr>
              <a:t>Figure </a:t>
            </a:r>
            <a:r>
              <a:rPr lang="es-ES" sz="1400" dirty="0" smtClean="0">
                <a:latin typeface="Times New Roman" pitchFamily="18" charset="0"/>
              </a:rPr>
              <a:t>2. </a:t>
            </a:r>
            <a:r>
              <a:rPr lang="es-ES" sz="1400" dirty="0" smtClean="0">
                <a:latin typeface="Times New Roman" pitchFamily="18" charset="0"/>
              </a:rPr>
              <a:t>2-DE </a:t>
            </a:r>
            <a:r>
              <a:rPr lang="es-ES" sz="1400" dirty="0">
                <a:latin typeface="Times New Roman" pitchFamily="18" charset="0"/>
              </a:rPr>
              <a:t>gel </a:t>
            </a:r>
            <a:r>
              <a:rPr lang="es-ES" sz="1400" dirty="0" err="1">
                <a:latin typeface="Times New Roman" pitchFamily="18" charset="0"/>
              </a:rPr>
              <a:t>image</a:t>
            </a:r>
            <a:r>
              <a:rPr lang="es-ES" sz="1400" dirty="0">
                <a:latin typeface="Times New Roman" pitchFamily="18" charset="0"/>
              </a:rPr>
              <a:t> of </a:t>
            </a:r>
            <a:r>
              <a:rPr lang="es-ES" sz="1400" i="1" dirty="0" smtClean="0">
                <a:latin typeface="Times New Roman" pitchFamily="18" charset="0"/>
              </a:rPr>
              <a:t>E. </a:t>
            </a:r>
            <a:r>
              <a:rPr lang="es-ES" sz="1400" i="1" dirty="0" err="1" smtClean="0">
                <a:latin typeface="Times New Roman" pitchFamily="18" charset="0"/>
              </a:rPr>
              <a:t>coli</a:t>
            </a:r>
            <a:r>
              <a:rPr lang="es-ES" sz="1400" i="1" dirty="0" smtClean="0">
                <a:latin typeface="Times New Roman" pitchFamily="18" charset="0"/>
              </a:rPr>
              <a:t> </a:t>
            </a:r>
            <a:r>
              <a:rPr lang="es-ES" sz="1400" dirty="0" err="1" smtClean="0">
                <a:latin typeface="Times New Roman" pitchFamily="18" charset="0"/>
              </a:rPr>
              <a:t>sample</a:t>
            </a:r>
            <a:r>
              <a:rPr lang="es-ES" sz="1400" dirty="0" smtClean="0">
                <a:latin typeface="Times New Roman" pitchFamily="18" charset="0"/>
              </a:rPr>
              <a:t> </a:t>
            </a:r>
            <a:r>
              <a:rPr lang="es-ES" sz="1400" dirty="0" smtClean="0">
                <a:latin typeface="Times New Roman" pitchFamily="18" charset="0"/>
              </a:rPr>
              <a:t>GV5</a:t>
            </a:r>
            <a:r>
              <a:rPr lang="en-US" sz="1400" dirty="0" smtClean="0">
                <a:latin typeface="Times New Roman" pitchFamily="18" charset="0"/>
              </a:rPr>
              <a:t>. (B) Accession numbers of proteins related to </a:t>
            </a:r>
            <a:r>
              <a:rPr lang="en-US" sz="1400" i="1" dirty="0" smtClean="0">
                <a:latin typeface="Times New Roman" pitchFamily="18" charset="0"/>
              </a:rPr>
              <a:t>E. coli </a:t>
            </a:r>
            <a:r>
              <a:rPr lang="en-US" sz="1400" dirty="0" smtClean="0">
                <a:latin typeface="Times New Roman" pitchFamily="18" charset="0"/>
              </a:rPr>
              <a:t>serotype O157:H7. </a:t>
            </a:r>
            <a:endParaRPr lang="es-ES" sz="1400" dirty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delo de apresentação predefinido">
  <a:themeElements>
    <a:clrScheme name="Modelo de apresentação predefinid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Modelo de apresentação predefinido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Modelo de apresentação predefini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elo de apresentação predefinido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elo de apresentação predefinido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elo de apresentação predefinido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elo de apresentação predefinido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elo de apresentação predefinido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elo de apresentação predefinido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elo de apresentação predefinido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elo de apresentação predefinido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elo de apresentação predefinido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elo de apresentação predefinido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elo de apresentação predefinido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550</TotalTime>
  <Words>77</Words>
  <Application>Microsoft Office PowerPoint</Application>
  <PresentationFormat>On-screen Show (4:3)</PresentationFormat>
  <Paragraphs>23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Modelo de apresentação predefinido</vt:lpstr>
      <vt:lpstr>Slide 1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Diapositivo 1</dc:title>
  <dc:creator>Luís Pinto</dc:creator>
  <cp:lastModifiedBy>Gilberto Igrejas</cp:lastModifiedBy>
  <cp:revision>64</cp:revision>
  <dcterms:created xsi:type="dcterms:W3CDTF">2008-09-01T15:15:15Z</dcterms:created>
  <dcterms:modified xsi:type="dcterms:W3CDTF">2010-01-08T10:53:22Z</dcterms:modified>
</cp:coreProperties>
</file>

<file path=docProps/thumbnail.jpeg>
</file>